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94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82" r:id="rId12"/>
    <p:sldId id="295" r:id="rId13"/>
    <p:sldId id="296" r:id="rId14"/>
    <p:sldId id="297" r:id="rId15"/>
    <p:sldId id="274" r:id="rId16"/>
    <p:sldId id="276" r:id="rId17"/>
    <p:sldId id="277" r:id="rId18"/>
    <p:sldId id="278" r:id="rId19"/>
    <p:sldId id="279" r:id="rId20"/>
    <p:sldId id="280" r:id="rId21"/>
    <p:sldId id="275" r:id="rId22"/>
    <p:sldId id="273" r:id="rId23"/>
    <p:sldId id="292" r:id="rId24"/>
    <p:sldId id="263" r:id="rId2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DCD"/>
    <a:srgbClr val="059FAB"/>
    <a:srgbClr val="158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CBB8E-C28D-4009-8FB8-282B19CD6B5A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65B7D-581C-4D1F-94A6-B8D25FD94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8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65B7D-581C-4D1F-94A6-B8D25FD946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4C2A-DCC2-D3EF-449D-4B8DC2265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69280-82C6-048D-5B85-0A926BBEE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AB3B5-67EC-9445-F8AC-FFB17B95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EE42A-C8E7-4BC5-B8C5-A40A2FC2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A252D-A2E3-CDD8-84A2-74FF4E70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00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B8232-D72B-3DA1-5046-8AE48178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7D0E9-3A55-EE54-DC74-B3E985409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D3098-2B3F-8BDE-E286-D8A5B688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BB06B-A064-1298-81F2-D605DF1E4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8D65E-B684-8F35-6450-5B044734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2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5B83F-D2BA-86A5-0AA4-F6DFDC869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C97DF-1848-1A38-3612-BE9ED899B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CDC1A-7D1C-963C-BD0B-D3F2EFB8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48948-19C3-F62D-83F0-84C262EEE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8DE1C-DD9E-73E5-2FBF-36864326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2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A7643-A1B5-DC83-246A-AEEB977C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E397C-A9CE-941E-544E-2642E8C9C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253BE-0BC8-B135-304D-C1088661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BE14F-F39C-66BE-4B71-465FC6AB7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47523-6662-F715-2BFD-433AAAA9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8352-12E7-40BA-C742-15F50439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65DE3-0B04-A98B-2320-63D6A59A6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9595F-54EA-A4E2-EE6A-14296BBC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5FA5E-9C1E-0792-D3DC-F914C920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EFE0-015B-E427-DA95-974A2A1E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545F-55ED-F24C-B0C2-4C56A68E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370B8-8CCC-E9DD-F5CF-C348544F4A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30399-9376-C684-F65D-E2665EDF1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670EB-E30A-15B7-6816-B5BCEF19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475D5-4DAA-34D9-33F1-F9143065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9E5E6-988A-4130-5BEB-788D592F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4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6829-C575-D415-47FC-6A2ECFA2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8B266-2CF9-D5A4-6DDF-EE97A7CA1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9F196-4638-476E-322D-E15A4C6F9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E8DE7-5A3D-19FA-737E-803721060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BC87DB-3665-828E-7348-854C16822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8A044-7137-177E-D33F-BD3636FAD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C7788B-2665-4468-004D-929AF5C2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1F6D8-FF88-CA25-FEBB-654A42E10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4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2CB4-50D2-95D4-D5BD-41BAE970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3448A2-E4D4-268C-43AA-EBCBF0A6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9BF1A-8A0C-B6A4-404A-DDC90B53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A9690-E9C8-B9E0-E7E3-2A1D1B28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12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29EE0-F902-4467-298C-F36C019A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438A4-63D5-5F4D-8484-C0A9D3B8F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0C08D-2EA0-0BAC-15A7-B7C9797E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86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89FD-F45D-C821-0FD3-B775D263A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FAC0-1912-9BD5-0511-05BDB3AB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B7ABC-33D5-007A-19A2-E5A78CB80A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6CE9A-5C25-0B40-5D7D-AC54F8A3C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BCF1C-2CD8-2CAD-BC09-0E112668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4B02B-5F31-5035-FA27-61E22287F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50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947C-87BB-14CE-6EFF-5DD4F928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EEC730-287B-FF33-728B-DB38CAEE7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18948-6E7C-0683-B1F7-5E47E417A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4F086-95FE-3AA0-36F7-152956418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AE939-AA6A-3C82-6FB5-992D5BB49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78701-BBC5-1B44-08DE-26AE98639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5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0FE4A-05C2-8D43-886D-FC9B9E8A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025B2-256C-7EA3-B925-2A9F7FFA9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6F376-6F53-EBCF-455C-BFDE8EC4A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C1B69-8303-4946-AE9C-B4CA47BC2B2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A91FD-19F0-FD77-5747-A36037D4A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F9E30-4CA7-167B-E88F-7B9FF2BE4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CE17E-A440-462D-AFB1-19AB263E1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47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svg"/><Relationship Id="rId19" Type="http://schemas.openxmlformats.org/officeDocument/2006/relationships/image" Target="../media/image42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CDCCB-EE94-B2F5-9C85-EAB7BA47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558" y="768486"/>
            <a:ext cx="10064884" cy="37628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 </a:t>
            </a:r>
            <a:b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Facility &amp; Complaint Management 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CBEC8-FDBE-A6AE-AAE5-2E1FAFE39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815" y="4531367"/>
            <a:ext cx="3810369" cy="10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3437" y="234159"/>
            <a:ext cx="2905125" cy="485775"/>
          </a:xfrm>
        </p:spPr>
        <p:txBody>
          <a:bodyPr>
            <a:normAutofit fontScale="90000"/>
          </a:bodyPr>
          <a:lstStyle/>
          <a:p>
            <a:r>
              <a:rPr lang="en-US" sz="3200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 Alarm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7E14C1-0E91-FB10-C956-60E4ABF29C8A}"/>
              </a:ext>
            </a:extLst>
          </p:cNvPr>
          <p:cNvSpPr txBox="1">
            <a:spLocks/>
          </p:cNvSpPr>
          <p:nvPr/>
        </p:nvSpPr>
        <p:spPr>
          <a:xfrm>
            <a:off x="654510" y="1014569"/>
            <a:ext cx="5135525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Instant response system (IRS)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3B2FF-16BD-15D2-C586-461F40B62DD4}"/>
              </a:ext>
            </a:extLst>
          </p:cNvPr>
          <p:cNvSpPr txBox="1">
            <a:spLocks/>
          </p:cNvSpPr>
          <p:nvPr/>
        </p:nvSpPr>
        <p:spPr>
          <a:xfrm>
            <a:off x="625603" y="1765863"/>
            <a:ext cx="4807632" cy="2093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 Connection to the nearest fire station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 by stations will be notified at the same time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It’s possible to get Fire Service support as soon as possible.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Minimizing damages through early response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Live Geographical Location on Google map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6DED7-37D4-B47E-217C-85A700C4D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135" y="2509092"/>
            <a:ext cx="4515516" cy="435941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EDE520-7283-BD2A-6439-845A274CF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05222"/>
              </p:ext>
            </p:extLst>
          </p:nvPr>
        </p:nvGraphicFramePr>
        <p:xfrm>
          <a:off x="708782" y="4991690"/>
          <a:ext cx="6438247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0426">
                  <a:extLst>
                    <a:ext uri="{9D8B030D-6E8A-4147-A177-3AD203B41FA5}">
                      <a16:colId xmlns:a16="http://schemas.microsoft.com/office/drawing/2014/main" val="1901076094"/>
                    </a:ext>
                  </a:extLst>
                </a:gridCol>
                <a:gridCol w="3193671">
                  <a:extLst>
                    <a:ext uri="{9D8B030D-6E8A-4147-A177-3AD203B41FA5}">
                      <a16:colId xmlns:a16="http://schemas.microsoft.com/office/drawing/2014/main" val="4015888742"/>
                    </a:ext>
                  </a:extLst>
                </a:gridCol>
                <a:gridCol w="1034370">
                  <a:extLst>
                    <a:ext uri="{9D8B030D-6E8A-4147-A177-3AD203B41FA5}">
                      <a16:colId xmlns:a16="http://schemas.microsoft.com/office/drawing/2014/main" val="3358029530"/>
                    </a:ext>
                  </a:extLst>
                </a:gridCol>
                <a:gridCol w="1269780">
                  <a:extLst>
                    <a:ext uri="{9D8B030D-6E8A-4147-A177-3AD203B41FA5}">
                      <a16:colId xmlns:a16="http://schemas.microsoft.com/office/drawing/2014/main" val="11483577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SL NO</a:t>
                      </a:r>
                      <a:endParaRPr lang="en-US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  <a:endParaRPr lang="en-US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</a:t>
                      </a:r>
                      <a:endParaRPr lang="en-US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endParaRPr lang="en-US" dirty="0">
                        <a:latin typeface="Gill Sans MT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45574"/>
                  </a:ext>
                </a:extLst>
              </a:tr>
              <a:tr h="38926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IRS Device (Hardware) Installation.</a:t>
                      </a:r>
                    </a:p>
                    <a:p>
                      <a:r>
                        <a:rPr lang="en-US" sz="1200" dirty="0"/>
                        <a:t>(With all accessories)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1,50,000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958762"/>
                  </a:ext>
                </a:extLst>
              </a:tr>
              <a:tr h="4005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02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Service charge </a:t>
                      </a:r>
                    </a:p>
                    <a:p>
                      <a:r>
                        <a:rPr lang="en-US" sz="1200" dirty="0"/>
                        <a:t>2(Two) years@ Tk1500 per month(1500*12*2)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01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36,000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120312"/>
                  </a:ext>
                </a:extLst>
              </a:tr>
              <a:tr h="23356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03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Total: One Lac Eighty-Six Thousand Taka Only(Exc. Vat &amp; Tax)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1,86,000/-</a:t>
                      </a:r>
                      <a:endParaRPr lang="en-US" sz="1200" dirty="0">
                        <a:latin typeface="Gill Sans MT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0436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0E9B9B-B4A2-3DAC-B426-A5167380D3C2}"/>
              </a:ext>
            </a:extLst>
          </p:cNvPr>
          <p:cNvSpPr txBox="1"/>
          <p:nvPr/>
        </p:nvSpPr>
        <p:spPr>
          <a:xfrm>
            <a:off x="613085" y="4490396"/>
            <a:ext cx="562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Break Down for IRS</a:t>
            </a:r>
          </a:p>
        </p:txBody>
      </p:sp>
    </p:spTree>
    <p:extLst>
      <p:ext uri="{BB962C8B-B14F-4D97-AF65-F5344CB8AC3E}">
        <p14:creationId xmlns:p14="http://schemas.microsoft.com/office/powerpoint/2010/main" val="111738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6884" y="350226"/>
            <a:ext cx="5298231" cy="48577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</a:t>
            </a:r>
            <a:r>
              <a:rPr lang="en-US" sz="24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Quality Index (AQI) Billboard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841D44D-258F-23C4-A1C7-3050E6953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2016" y="3450266"/>
            <a:ext cx="5989983" cy="3429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E5E02-02FE-416E-F219-7BA5BFAB638A}"/>
              </a:ext>
            </a:extLst>
          </p:cNvPr>
          <p:cNvSpPr txBox="1">
            <a:spLocks/>
          </p:cNvSpPr>
          <p:nvPr/>
        </p:nvSpPr>
        <p:spPr>
          <a:xfrm>
            <a:off x="868271" y="1644943"/>
            <a:ext cx="4224725" cy="25403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Awareness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 Improvement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Preparedness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Engagement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Warning System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Advertisement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817A36-0B73-A6CB-F962-BC6403E75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397898"/>
              </p:ext>
            </p:extLst>
          </p:nvPr>
        </p:nvGraphicFramePr>
        <p:xfrm>
          <a:off x="450371" y="4757483"/>
          <a:ext cx="5582146" cy="131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4">
                  <a:extLst>
                    <a:ext uri="{9D8B030D-6E8A-4147-A177-3AD203B41FA5}">
                      <a16:colId xmlns:a16="http://schemas.microsoft.com/office/drawing/2014/main" val="1901076094"/>
                    </a:ext>
                  </a:extLst>
                </a:gridCol>
                <a:gridCol w="1795153">
                  <a:extLst>
                    <a:ext uri="{9D8B030D-6E8A-4147-A177-3AD203B41FA5}">
                      <a16:colId xmlns:a16="http://schemas.microsoft.com/office/drawing/2014/main" val="4015888742"/>
                    </a:ext>
                  </a:extLst>
                </a:gridCol>
                <a:gridCol w="1101614">
                  <a:extLst>
                    <a:ext uri="{9D8B030D-6E8A-4147-A177-3AD203B41FA5}">
                      <a16:colId xmlns:a16="http://schemas.microsoft.com/office/drawing/2014/main" val="3358029530"/>
                    </a:ext>
                  </a:extLst>
                </a:gridCol>
                <a:gridCol w="933312">
                  <a:extLst>
                    <a:ext uri="{9D8B030D-6E8A-4147-A177-3AD203B41FA5}">
                      <a16:colId xmlns:a16="http://schemas.microsoft.com/office/drawing/2014/main" val="1148357751"/>
                    </a:ext>
                  </a:extLst>
                </a:gridCol>
                <a:gridCol w="1081213">
                  <a:extLst>
                    <a:ext uri="{9D8B030D-6E8A-4147-A177-3AD203B41FA5}">
                      <a16:colId xmlns:a16="http://schemas.microsoft.com/office/drawing/2014/main" val="3468048577"/>
                    </a:ext>
                  </a:extLst>
                </a:gridCol>
              </a:tblGrid>
              <a:tr h="338994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ill Sans MT (Body)"/>
                        </a:rPr>
                        <a:t>SL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Unit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Total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45574"/>
                  </a:ext>
                </a:extLst>
              </a:tr>
              <a:tr h="3389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3X5 Live AQI Billboard Set Up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1,80,000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1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1,80,000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8762"/>
                  </a:ext>
                </a:extLst>
              </a:tr>
              <a:tr h="33899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Installation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5,000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5,000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20312"/>
                  </a:ext>
                </a:extLst>
              </a:tr>
              <a:tr h="29673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Total: One Lac Eighty-Five Thousand Taka Only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1,85,000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4367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E6EF83-B360-19EB-8239-A59C440CEEB9}"/>
              </a:ext>
            </a:extLst>
          </p:cNvPr>
          <p:cNvSpPr txBox="1"/>
          <p:nvPr/>
        </p:nvSpPr>
        <p:spPr>
          <a:xfrm>
            <a:off x="439739" y="4377526"/>
            <a:ext cx="3313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Billboard Pricing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495669-4ABE-4320-E70D-788AAD72CF39}"/>
              </a:ext>
            </a:extLst>
          </p:cNvPr>
          <p:cNvSpPr txBox="1"/>
          <p:nvPr/>
        </p:nvSpPr>
        <p:spPr>
          <a:xfrm>
            <a:off x="5775946" y="1423008"/>
            <a:ext cx="5966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AD-On (Optional):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our Live Air Quality Index (AQI) Billboard offers a unique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advertising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opportunity for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businesses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Rupayan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City Uttara.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71429E9-ABB1-6BA0-E602-14139967C4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54325"/>
              </p:ext>
            </p:extLst>
          </p:nvPr>
        </p:nvGraphicFramePr>
        <p:xfrm>
          <a:off x="6075049" y="2194125"/>
          <a:ext cx="5667210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053">
                  <a:extLst>
                    <a:ext uri="{9D8B030D-6E8A-4147-A177-3AD203B41FA5}">
                      <a16:colId xmlns:a16="http://schemas.microsoft.com/office/drawing/2014/main" val="1901076094"/>
                    </a:ext>
                  </a:extLst>
                </a:gridCol>
                <a:gridCol w="1852056">
                  <a:extLst>
                    <a:ext uri="{9D8B030D-6E8A-4147-A177-3AD203B41FA5}">
                      <a16:colId xmlns:a16="http://schemas.microsoft.com/office/drawing/2014/main" val="4015888742"/>
                    </a:ext>
                  </a:extLst>
                </a:gridCol>
                <a:gridCol w="972526">
                  <a:extLst>
                    <a:ext uri="{9D8B030D-6E8A-4147-A177-3AD203B41FA5}">
                      <a16:colId xmlns:a16="http://schemas.microsoft.com/office/drawing/2014/main" val="3358029530"/>
                    </a:ext>
                  </a:extLst>
                </a:gridCol>
                <a:gridCol w="989100">
                  <a:extLst>
                    <a:ext uri="{9D8B030D-6E8A-4147-A177-3AD203B41FA5}">
                      <a16:colId xmlns:a16="http://schemas.microsoft.com/office/drawing/2014/main" val="1148357751"/>
                    </a:ext>
                  </a:extLst>
                </a:gridCol>
                <a:gridCol w="1102475">
                  <a:extLst>
                    <a:ext uri="{9D8B030D-6E8A-4147-A177-3AD203B41FA5}">
                      <a16:colId xmlns:a16="http://schemas.microsoft.com/office/drawing/2014/main" val="3468048577"/>
                    </a:ext>
                  </a:extLst>
                </a:gridCol>
              </a:tblGrid>
              <a:tr h="190866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Gill Sans MT (Body)"/>
                        </a:rPr>
                        <a:t>SL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ill Sans MT (Body)"/>
                        </a:rPr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ill Sans MT (Body)"/>
                        </a:rPr>
                        <a:t>Unit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ill Sans MT (Body)"/>
                        </a:rPr>
                        <a:t>Quantity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Gill Sans MT (Body)"/>
                        </a:rPr>
                        <a:t>Total 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745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Any Kind of Custom advertisement 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25,000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1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25,000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8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Monthly Recurring Charges (MRC)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2,000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2,000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20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03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Total: Twenty-Seven Thousand Taka Only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27,000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43679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43868CF-A431-8091-0E53-09017063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3410" y="154210"/>
            <a:ext cx="1098550" cy="87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111433E-2A31-29A0-30BB-1CA22B5EB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924" y="154210"/>
            <a:ext cx="1098549" cy="87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52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9BE3-850C-B2F4-963F-01AA0FFC8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538"/>
            <a:ext cx="10515600" cy="570539"/>
          </a:xfrm>
        </p:spPr>
        <p:txBody>
          <a:bodyPr anchor="t">
            <a:norm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AQI Monitoring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7F45D-DFE6-6E46-AF1D-6E384D710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828"/>
            <a:ext cx="12192000" cy="5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77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E9220C-4870-E204-C5C5-FCBFEF173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C89B34-ED1D-B634-A3BE-DB5DC13A8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D5B48-FF07-6DDA-F8AF-442EB641CDDD}"/>
              </a:ext>
            </a:extLst>
          </p:cNvPr>
          <p:cNvSpPr/>
          <p:nvPr/>
        </p:nvSpPr>
        <p:spPr>
          <a:xfrm>
            <a:off x="7141945" y="5621153"/>
            <a:ext cx="4468864" cy="7346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31531A-558C-72FF-80E4-2B130DAD1937}"/>
              </a:ext>
            </a:extLst>
          </p:cNvPr>
          <p:cNvSpPr txBox="1">
            <a:spLocks/>
          </p:cNvSpPr>
          <p:nvPr/>
        </p:nvSpPr>
        <p:spPr>
          <a:xfrm>
            <a:off x="581191" y="1829658"/>
            <a:ext cx="4894575" cy="2599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 Efficiency and Waste Reduction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equipment Monitoring and Controlling remotely </a:t>
            </a:r>
          </a:p>
          <a:p>
            <a:pPr marL="285750" indent="-285750" algn="just">
              <a:spcBef>
                <a:spcPts val="0"/>
              </a:spcBef>
              <a:buSzPts val="1656"/>
              <a:buFont typeface="Noto Sans Symbols"/>
              <a:buChar char="❑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 with equipment’s periodic data of energy consumption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Savings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Compliance with ISO 50001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Corporate Social Responsibility (CSR)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CD499CF-A8CB-BEBC-CA0C-F47B42429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035229"/>
              </p:ext>
            </p:extLst>
          </p:nvPr>
        </p:nvGraphicFramePr>
        <p:xfrm>
          <a:off x="581191" y="4992646"/>
          <a:ext cx="6127616" cy="1484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51">
                  <a:extLst>
                    <a:ext uri="{9D8B030D-6E8A-4147-A177-3AD203B41FA5}">
                      <a16:colId xmlns:a16="http://schemas.microsoft.com/office/drawing/2014/main" val="1901076094"/>
                    </a:ext>
                  </a:extLst>
                </a:gridCol>
                <a:gridCol w="1748127">
                  <a:extLst>
                    <a:ext uri="{9D8B030D-6E8A-4147-A177-3AD203B41FA5}">
                      <a16:colId xmlns:a16="http://schemas.microsoft.com/office/drawing/2014/main" val="4015888742"/>
                    </a:ext>
                  </a:extLst>
                </a:gridCol>
                <a:gridCol w="1209261">
                  <a:extLst>
                    <a:ext uri="{9D8B030D-6E8A-4147-A177-3AD203B41FA5}">
                      <a16:colId xmlns:a16="http://schemas.microsoft.com/office/drawing/2014/main" val="3358029530"/>
                    </a:ext>
                  </a:extLst>
                </a:gridCol>
                <a:gridCol w="1024511">
                  <a:extLst>
                    <a:ext uri="{9D8B030D-6E8A-4147-A177-3AD203B41FA5}">
                      <a16:colId xmlns:a16="http://schemas.microsoft.com/office/drawing/2014/main" val="1148357751"/>
                    </a:ext>
                  </a:extLst>
                </a:gridCol>
                <a:gridCol w="1186866">
                  <a:extLst>
                    <a:ext uri="{9D8B030D-6E8A-4147-A177-3AD203B41FA5}">
                      <a16:colId xmlns:a16="http://schemas.microsoft.com/office/drawing/2014/main" val="3468048577"/>
                    </a:ext>
                  </a:extLst>
                </a:gridCol>
              </a:tblGrid>
              <a:tr h="26994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 MT (Body)"/>
                        </a:rPr>
                        <a:t>SL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 (Body)"/>
                        </a:rPr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 (Body)"/>
                        </a:rPr>
                        <a:t>Unit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 (Body)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 (Body)"/>
                        </a:rPr>
                        <a:t>Total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45574"/>
                  </a:ext>
                </a:extLst>
              </a:tr>
              <a:tr h="2699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ill Sans MT (Body)"/>
                        </a:rPr>
                        <a:t>WIFI Based Energy 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22,620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5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1,13,100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8762"/>
                  </a:ext>
                </a:extLst>
              </a:tr>
              <a:tr h="2699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Current Transformer - 200amp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4,000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60,000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20312"/>
                  </a:ext>
                </a:extLst>
              </a:tr>
              <a:tr h="26994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ill Sans MT (Body)"/>
                        </a:rPr>
                        <a:t>Software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Gill Sans MT (Body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840152"/>
                  </a:ext>
                </a:extLst>
              </a:tr>
              <a:tr h="236291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Total: One Lac Seventy Three Thousand One Hundred Taka Only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1,73,100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4367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EA7F8D-30EC-D741-0A6B-C929A0538E50}"/>
              </a:ext>
            </a:extLst>
          </p:cNvPr>
          <p:cNvSpPr txBox="1"/>
          <p:nvPr/>
        </p:nvSpPr>
        <p:spPr>
          <a:xfrm>
            <a:off x="581191" y="4629626"/>
            <a:ext cx="5514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EMS Pricing for a Single Building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2C9E39-C65B-9BF7-E39D-8297BF794A28}"/>
              </a:ext>
            </a:extLst>
          </p:cNvPr>
          <p:cNvGrpSpPr/>
          <p:nvPr/>
        </p:nvGrpSpPr>
        <p:grpSpPr>
          <a:xfrm>
            <a:off x="6474238" y="1428655"/>
            <a:ext cx="5502209" cy="3523080"/>
            <a:chOff x="596306" y="2130121"/>
            <a:chExt cx="6599624" cy="458734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D5C7D8-A761-5BB9-72C5-3F1F4BB5B9BB}"/>
                </a:ext>
              </a:extLst>
            </p:cNvPr>
            <p:cNvCxnSpPr/>
            <p:nvPr/>
          </p:nvCxnSpPr>
          <p:spPr>
            <a:xfrm flipH="1">
              <a:off x="2695702" y="5247859"/>
              <a:ext cx="1997459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F59175-9E0E-4D39-D6FD-EEB49240845A}"/>
                </a:ext>
              </a:extLst>
            </p:cNvPr>
            <p:cNvGrpSpPr/>
            <p:nvPr/>
          </p:nvGrpSpPr>
          <p:grpSpPr>
            <a:xfrm>
              <a:off x="769917" y="2997063"/>
              <a:ext cx="2580915" cy="650237"/>
              <a:chOff x="623918" y="2469083"/>
              <a:chExt cx="2324808" cy="650237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D679E22-A69C-3463-2F97-1B05616871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0560" y="2469083"/>
                <a:ext cx="1248166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10">
                <a:extLst>
                  <a:ext uri="{FF2B5EF4-FFF2-40B4-BE49-F238E27FC236}">
                    <a16:creationId xmlns:a16="http://schemas.microsoft.com/office/drawing/2014/main" id="{BBD3BA94-0B83-6F24-ED8B-80B821762237}"/>
                  </a:ext>
                </a:extLst>
              </p:cNvPr>
              <p:cNvSpPr txBox="1"/>
              <p:nvPr/>
            </p:nvSpPr>
            <p:spPr>
              <a:xfrm>
                <a:off x="623918" y="2758644"/>
                <a:ext cx="882357" cy="360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569690-C5BC-087A-255F-E2F40AE15D48}"/>
                </a:ext>
              </a:extLst>
            </p:cNvPr>
            <p:cNvGrpSpPr/>
            <p:nvPr/>
          </p:nvGrpSpPr>
          <p:grpSpPr>
            <a:xfrm>
              <a:off x="3350832" y="2647567"/>
              <a:ext cx="1300659" cy="1422460"/>
              <a:chOff x="2948355" y="1996951"/>
              <a:chExt cx="1473410" cy="1422460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F6DFCD0-2751-8E8B-B760-BE49E1D89D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7682" y="2338427"/>
                <a:ext cx="624083" cy="8019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760E969-3DA3-86E4-0942-DEB8A9FABC4E}"/>
                  </a:ext>
                </a:extLst>
              </p:cNvPr>
              <p:cNvGrpSpPr/>
              <p:nvPr/>
            </p:nvGrpSpPr>
            <p:grpSpPr>
              <a:xfrm>
                <a:off x="2948355" y="1996951"/>
                <a:ext cx="851171" cy="1422460"/>
                <a:chOff x="6549685" y="4129752"/>
                <a:chExt cx="1623211" cy="2966464"/>
              </a:xfrm>
            </p:grpSpPr>
            <p:pic>
              <p:nvPicPr>
                <p:cNvPr id="33" name="Graphic 14">
                  <a:extLst>
                    <a:ext uri="{FF2B5EF4-FFF2-40B4-BE49-F238E27FC236}">
                      <a16:creationId xmlns:a16="http://schemas.microsoft.com/office/drawing/2014/main" id="{C0E7DE86-EE9D-B908-F442-28EBD46140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53202" y="4129752"/>
                  <a:ext cx="1619694" cy="1708804"/>
                </a:xfrm>
                <a:prstGeom prst="rect">
                  <a:avLst/>
                </a:prstGeom>
              </p:spPr>
            </p:pic>
            <p:sp>
              <p:nvSpPr>
                <p:cNvPr id="34" name="TextBox 15">
                  <a:extLst>
                    <a:ext uri="{FF2B5EF4-FFF2-40B4-BE49-F238E27FC236}">
                      <a16:creationId xmlns:a16="http://schemas.microsoft.com/office/drawing/2014/main" id="{9C61D53B-FF4B-246F-DA29-FF66876F26D8}"/>
                    </a:ext>
                  </a:extLst>
                </p:cNvPr>
                <p:cNvSpPr txBox="1"/>
                <p:nvPr/>
              </p:nvSpPr>
              <p:spPr>
                <a:xfrm>
                  <a:off x="6549685" y="5842600"/>
                  <a:ext cx="1619695" cy="12536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Smart Meter</a:t>
                  </a: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3FA766-6944-4967-E278-624C9F4FB101}"/>
                </a:ext>
              </a:extLst>
            </p:cNvPr>
            <p:cNvGrpSpPr/>
            <p:nvPr/>
          </p:nvGrpSpPr>
          <p:grpSpPr>
            <a:xfrm>
              <a:off x="4693161" y="2130121"/>
              <a:ext cx="2502769" cy="4587342"/>
              <a:chOff x="4565135" y="706346"/>
              <a:chExt cx="4241113" cy="6071865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A2590CD8-7052-ABF0-BADD-2960D243055F}"/>
                  </a:ext>
                </a:extLst>
              </p:cNvPr>
              <p:cNvSpPr/>
              <p:nvPr/>
            </p:nvSpPr>
            <p:spPr>
              <a:xfrm rot="16200000">
                <a:off x="3649759" y="1621722"/>
                <a:ext cx="6071865" cy="4241113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5" name="Graphic 20">
                <a:extLst>
                  <a:ext uri="{FF2B5EF4-FFF2-40B4-BE49-F238E27FC236}">
                    <a16:creationId xmlns:a16="http://schemas.microsoft.com/office/drawing/2014/main" id="{FCB0317F-1EED-AE52-74F0-3EDB10D85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974091" y="5409823"/>
                <a:ext cx="1270497" cy="877255"/>
              </a:xfrm>
              <a:prstGeom prst="rect">
                <a:avLst/>
              </a:prstGeom>
            </p:spPr>
          </p:pic>
          <p:pic>
            <p:nvPicPr>
              <p:cNvPr id="26" name="Graphic 21">
                <a:extLst>
                  <a:ext uri="{FF2B5EF4-FFF2-40B4-BE49-F238E27FC236}">
                    <a16:creationId xmlns:a16="http://schemas.microsoft.com/office/drawing/2014/main" id="{6B25F13E-B18D-5E74-C121-0BD31BCAA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891533" y="935441"/>
                <a:ext cx="1270497" cy="1093778"/>
              </a:xfrm>
              <a:prstGeom prst="rect">
                <a:avLst/>
              </a:prstGeom>
            </p:spPr>
          </p:pic>
          <p:pic>
            <p:nvPicPr>
              <p:cNvPr id="27" name="Graphic 22">
                <a:extLst>
                  <a:ext uri="{FF2B5EF4-FFF2-40B4-BE49-F238E27FC236}">
                    <a16:creationId xmlns:a16="http://schemas.microsoft.com/office/drawing/2014/main" id="{273FE036-96F3-D87A-8C64-E3CABF5A1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61230" y="5252173"/>
                <a:ext cx="1042226" cy="1034905"/>
              </a:xfrm>
              <a:prstGeom prst="rect">
                <a:avLst/>
              </a:prstGeom>
            </p:spPr>
          </p:pic>
          <p:pic>
            <p:nvPicPr>
              <p:cNvPr id="28" name="Graphic 23">
                <a:extLst>
                  <a:ext uri="{FF2B5EF4-FFF2-40B4-BE49-F238E27FC236}">
                    <a16:creationId xmlns:a16="http://schemas.microsoft.com/office/drawing/2014/main" id="{9E5CEC8C-37E2-BB11-859D-70794BA43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999144" y="1119238"/>
                <a:ext cx="1270498" cy="877256"/>
              </a:xfrm>
              <a:prstGeom prst="rect">
                <a:avLst/>
              </a:prstGeom>
            </p:spPr>
          </p:pic>
          <p:pic>
            <p:nvPicPr>
              <p:cNvPr id="29" name="Graphic 24">
                <a:extLst>
                  <a:ext uri="{FF2B5EF4-FFF2-40B4-BE49-F238E27FC236}">
                    <a16:creationId xmlns:a16="http://schemas.microsoft.com/office/drawing/2014/main" id="{F1A2ED58-DE01-DA85-0160-E7EE0267D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999144" y="2326845"/>
                <a:ext cx="1167988" cy="1059070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EFFA7F79-429A-AA50-1810-10C24E21B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047096" y="3682037"/>
                <a:ext cx="1270497" cy="1288662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0B9F428-4B87-312D-5894-AB738B9883F2}"/>
                </a:ext>
              </a:extLst>
            </p:cNvPr>
            <p:cNvGrpSpPr/>
            <p:nvPr/>
          </p:nvGrpSpPr>
          <p:grpSpPr>
            <a:xfrm>
              <a:off x="596306" y="4465472"/>
              <a:ext cx="2099396" cy="2133479"/>
              <a:chOff x="2198221" y="3878178"/>
              <a:chExt cx="3557570" cy="2823903"/>
            </a:xfrm>
          </p:grpSpPr>
          <p:pic>
            <p:nvPicPr>
              <p:cNvPr id="22" name="Graphic 33">
                <a:extLst>
                  <a:ext uri="{FF2B5EF4-FFF2-40B4-BE49-F238E27FC236}">
                    <a16:creationId xmlns:a16="http://schemas.microsoft.com/office/drawing/2014/main" id="{45A0944B-91F8-21EA-C1BC-4024A9B397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198221" y="3878178"/>
                <a:ext cx="3557570" cy="2346508"/>
              </a:xfrm>
              <a:prstGeom prst="rect">
                <a:avLst/>
              </a:prstGeom>
            </p:spPr>
          </p:pic>
          <p:sp>
            <p:nvSpPr>
              <p:cNvPr id="23" name="TextBox 36">
                <a:extLst>
                  <a:ext uri="{FF2B5EF4-FFF2-40B4-BE49-F238E27FC236}">
                    <a16:creationId xmlns:a16="http://schemas.microsoft.com/office/drawing/2014/main" id="{26BC8BD2-D800-E75A-C232-D2554EBA8A7F}"/>
                  </a:ext>
                </a:extLst>
              </p:cNvPr>
              <p:cNvSpPr txBox="1"/>
              <p:nvPr/>
            </p:nvSpPr>
            <p:spPr>
              <a:xfrm>
                <a:off x="2323158" y="6224686"/>
                <a:ext cx="3384832" cy="477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Monitoring Dashboard</a:t>
                </a:r>
              </a:p>
            </p:txBody>
          </p:sp>
        </p:grpSp>
        <p:pic>
          <p:nvPicPr>
            <p:cNvPr id="20" name="Graphic 5">
              <a:extLst>
                <a:ext uri="{FF2B5EF4-FFF2-40B4-BE49-F238E27FC236}">
                  <a16:creationId xmlns:a16="http://schemas.microsoft.com/office/drawing/2014/main" id="{AE0F8AF5-31BB-9A6D-E987-CFE377395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037764" y="4499892"/>
              <a:ext cx="847725" cy="915476"/>
            </a:xfrm>
            <a:prstGeom prst="rect">
              <a:avLst/>
            </a:prstGeom>
          </p:spPr>
        </p:pic>
        <p:pic>
          <p:nvPicPr>
            <p:cNvPr id="21" name="Graphic 7">
              <a:extLst>
                <a:ext uri="{FF2B5EF4-FFF2-40B4-BE49-F238E27FC236}">
                  <a16:creationId xmlns:a16="http://schemas.microsoft.com/office/drawing/2014/main" id="{84366426-5ED7-9A6A-5EB0-3F28154E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894651" y="3368884"/>
              <a:ext cx="1019091" cy="826359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6C1C60D-777B-267A-983B-1C7E483B97D6}"/>
              </a:ext>
            </a:extLst>
          </p:cNvPr>
          <p:cNvSpPr txBox="1"/>
          <p:nvPr/>
        </p:nvSpPr>
        <p:spPr>
          <a:xfrm>
            <a:off x="7160032" y="5712611"/>
            <a:ext cx="4471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Recurring Charge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(MRC)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Majestic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(11 Building) part is 35,000/- Taka.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A205F78-7EC4-E8F5-0A66-95E4B4DC1AB4}"/>
              </a:ext>
            </a:extLst>
          </p:cNvPr>
          <p:cNvSpPr txBox="1">
            <a:spLocks/>
          </p:cNvSpPr>
          <p:nvPr/>
        </p:nvSpPr>
        <p:spPr>
          <a:xfrm>
            <a:off x="550657" y="920421"/>
            <a:ext cx="5910981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Management System (EMS)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4518ED97-9EAA-876D-AEA2-399EFE8AC5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620337" y="1119621"/>
            <a:ext cx="100293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60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87076-834D-AFB9-B1CC-79CFA113D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81BCD9-2EE7-55D6-C2A9-028EFEC7F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844876-EDD8-4A34-380D-D12F0BBE19EF}"/>
              </a:ext>
            </a:extLst>
          </p:cNvPr>
          <p:cNvSpPr/>
          <p:nvPr/>
        </p:nvSpPr>
        <p:spPr>
          <a:xfrm>
            <a:off x="527823" y="4698735"/>
            <a:ext cx="4465595" cy="7512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D5D8E7A-1DB8-6E91-0AB5-90682B46ED7A}"/>
              </a:ext>
            </a:extLst>
          </p:cNvPr>
          <p:cNvSpPr txBox="1">
            <a:spLocks/>
          </p:cNvSpPr>
          <p:nvPr/>
        </p:nvSpPr>
        <p:spPr>
          <a:xfrm>
            <a:off x="2441917" y="345568"/>
            <a:ext cx="7308166" cy="751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Gas Meter Monitoring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393039-4B5E-3422-D639-4E7730617BF5}"/>
              </a:ext>
            </a:extLst>
          </p:cNvPr>
          <p:cNvSpPr txBox="1">
            <a:spLocks/>
          </p:cNvSpPr>
          <p:nvPr/>
        </p:nvSpPr>
        <p:spPr>
          <a:xfrm>
            <a:off x="698150" y="1722221"/>
            <a:ext cx="4894575" cy="3018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Consumption Monitoring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Accurate Billing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Remote Monitoring and Control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Quick Detection of Leaks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Improved Customer Services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Savings for Consumers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Analytics for Efficiency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Enhanced Planning and Forecasting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8571A4C-4902-C4D0-D242-667E5894F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2735" y="3542097"/>
            <a:ext cx="7139263" cy="331590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08D86B3-F1B1-00E8-77F1-11F0A184D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151625"/>
              </p:ext>
            </p:extLst>
          </p:nvPr>
        </p:nvGraphicFramePr>
        <p:xfrm>
          <a:off x="6110659" y="1765845"/>
          <a:ext cx="5605940" cy="1487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743">
                  <a:extLst>
                    <a:ext uri="{9D8B030D-6E8A-4147-A177-3AD203B41FA5}">
                      <a16:colId xmlns:a16="http://schemas.microsoft.com/office/drawing/2014/main" val="1901076094"/>
                    </a:ext>
                  </a:extLst>
                </a:gridCol>
                <a:gridCol w="1695776">
                  <a:extLst>
                    <a:ext uri="{9D8B030D-6E8A-4147-A177-3AD203B41FA5}">
                      <a16:colId xmlns:a16="http://schemas.microsoft.com/office/drawing/2014/main" val="4015888742"/>
                    </a:ext>
                  </a:extLst>
                </a:gridCol>
                <a:gridCol w="1106310">
                  <a:extLst>
                    <a:ext uri="{9D8B030D-6E8A-4147-A177-3AD203B41FA5}">
                      <a16:colId xmlns:a16="http://schemas.microsoft.com/office/drawing/2014/main" val="3358029530"/>
                    </a:ext>
                  </a:extLst>
                </a:gridCol>
                <a:gridCol w="937289">
                  <a:extLst>
                    <a:ext uri="{9D8B030D-6E8A-4147-A177-3AD203B41FA5}">
                      <a16:colId xmlns:a16="http://schemas.microsoft.com/office/drawing/2014/main" val="1148357751"/>
                    </a:ext>
                  </a:extLst>
                </a:gridCol>
                <a:gridCol w="1085822">
                  <a:extLst>
                    <a:ext uri="{9D8B030D-6E8A-4147-A177-3AD203B41FA5}">
                      <a16:colId xmlns:a16="http://schemas.microsoft.com/office/drawing/2014/main" val="3468048577"/>
                    </a:ext>
                  </a:extLst>
                </a:gridCol>
              </a:tblGrid>
              <a:tr h="30503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 MT (Body)"/>
                        </a:rPr>
                        <a:t>SL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 (Body)"/>
                        </a:rPr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 (Body)"/>
                        </a:rPr>
                        <a:t>Unit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 (Body)"/>
                        </a:rPr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Gill Sans MT (Body)"/>
                        </a:rPr>
                        <a:t>Total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745574"/>
                  </a:ext>
                </a:extLst>
              </a:tr>
              <a:tr h="3050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ill Sans MT (Body)"/>
                        </a:rPr>
                        <a:t>IoT Gas Data Logger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1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58762"/>
                  </a:ext>
                </a:extLst>
              </a:tr>
              <a:tr h="3050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ill Sans MT (Body)"/>
                        </a:rPr>
                        <a:t>Installation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Gill Sans MT (Body)"/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20312"/>
                  </a:ext>
                </a:extLst>
              </a:tr>
              <a:tr h="3050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Gill Sans MT (Body)"/>
                        </a:rPr>
                        <a:t>Software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Gill Sans MT (Body)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96468"/>
                  </a:ext>
                </a:extLst>
              </a:tr>
              <a:tr h="267002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Gill Sans MT (Body)"/>
                          <a:ea typeface="+mn-ea"/>
                          <a:cs typeface="+mn-cs"/>
                        </a:rPr>
                        <a:t>Total: Thousand Taka Only</a:t>
                      </a:r>
                      <a:endParaRPr lang="en-US" sz="1000" dirty="0">
                        <a:latin typeface="Gill Sans MT (Body)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Gill Sans MT (Body)"/>
                        </a:rPr>
                        <a:t>5,500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0436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C82DFE3-481A-90B7-B7FB-BABD278B02F8}"/>
              </a:ext>
            </a:extLst>
          </p:cNvPr>
          <p:cNvSpPr txBox="1"/>
          <p:nvPr/>
        </p:nvSpPr>
        <p:spPr>
          <a:xfrm>
            <a:off x="5989670" y="1385988"/>
            <a:ext cx="5620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Customized Pricing for a Single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B2F7F-DB43-55E3-732F-0C742F3E8BC3}"/>
              </a:ext>
            </a:extLst>
          </p:cNvPr>
          <p:cNvSpPr txBox="1"/>
          <p:nvPr/>
        </p:nvSpPr>
        <p:spPr>
          <a:xfrm>
            <a:off x="567481" y="4781994"/>
            <a:ext cx="4471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Recurring Charge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(MRC)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Majestic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(11 Building) part is 25,000/- Taka.</a:t>
            </a:r>
          </a:p>
        </p:txBody>
      </p:sp>
    </p:spTree>
    <p:extLst>
      <p:ext uri="{BB962C8B-B14F-4D97-AF65-F5344CB8AC3E}">
        <p14:creationId xmlns:p14="http://schemas.microsoft.com/office/powerpoint/2010/main" val="2397424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3437" y="234159"/>
            <a:ext cx="2905125" cy="485775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Thief</a:t>
            </a:r>
            <a:r>
              <a:rPr lang="en-US" sz="2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Alarm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75D94A-6F9F-40DB-646F-0319E45D3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436" y="1243737"/>
            <a:ext cx="2336891" cy="4759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D5AC2C-C829-0000-038D-4F1C2770C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55" y="1243737"/>
            <a:ext cx="2336891" cy="475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BD678-EDD8-872D-91D7-D2D36A855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74" y="1243737"/>
            <a:ext cx="2336891" cy="4759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3B388D-573D-CB36-8429-0B03D675312A}"/>
              </a:ext>
            </a:extLst>
          </p:cNvPr>
          <p:cNvSpPr txBox="1"/>
          <p:nvPr/>
        </p:nvSpPr>
        <p:spPr>
          <a:xfrm>
            <a:off x="548882" y="1905505"/>
            <a:ext cx="35306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an emergency, users can access doctor consultancy services through Purno Health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"Doctor Consultancy" option to access medical consultation services.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either the "Audio Call" or "Video Call" option to connect with the doctor for consultancy.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 a call with an experienced MBBS doctor for consultation.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68D75-B948-3081-A18F-F866503CDDC9}"/>
              </a:ext>
            </a:extLst>
          </p:cNvPr>
          <p:cNvSpPr txBox="1"/>
          <p:nvPr/>
        </p:nvSpPr>
        <p:spPr>
          <a:xfrm>
            <a:off x="761387" y="5172367"/>
            <a:ext cx="23307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 1 Lac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Portal: 50,000</a:t>
            </a:r>
          </a:p>
        </p:txBody>
      </p:sp>
    </p:spTree>
    <p:extLst>
      <p:ext uri="{BB962C8B-B14F-4D97-AF65-F5344CB8AC3E}">
        <p14:creationId xmlns:p14="http://schemas.microsoft.com/office/powerpoint/2010/main" val="311273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sp>
        <p:nvSpPr>
          <p:cNvPr id="2" name="Title 4">
            <a:extLst>
              <a:ext uri="{FF2B5EF4-FFF2-40B4-BE49-F238E27FC236}">
                <a16:creationId xmlns:a16="http://schemas.microsoft.com/office/drawing/2014/main" id="{A7E7F4D2-12FF-884E-A2E5-0ED9E4870D7A}"/>
              </a:ext>
            </a:extLst>
          </p:cNvPr>
          <p:cNvSpPr txBox="1">
            <a:spLocks/>
          </p:cNvSpPr>
          <p:nvPr/>
        </p:nvSpPr>
        <p:spPr>
          <a:xfrm>
            <a:off x="3544160" y="370346"/>
            <a:ext cx="4714572" cy="485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Journey for Stuff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B72EA-32CA-D104-AD0A-08FE81A60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59" y="1250001"/>
            <a:ext cx="2330739" cy="4747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FD8C1-3C81-969F-586B-2C89F47D3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93" y="1250001"/>
            <a:ext cx="2330739" cy="4747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8767B7-16CD-196D-5183-79C25DFEA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214" y="1250001"/>
            <a:ext cx="2330739" cy="4747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831999-D5B5-0430-6B97-1C38A219DCBE}"/>
              </a:ext>
            </a:extLst>
          </p:cNvPr>
          <p:cNvSpPr txBox="1"/>
          <p:nvPr/>
        </p:nvSpPr>
        <p:spPr>
          <a:xfrm>
            <a:off x="423273" y="2021678"/>
            <a:ext cx="342399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begin, please install the Facility &amp; Complaint Management APP from the Google Play Store.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“Stuff" option.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your user ID and password to log in.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login, the user will be directed to the home page of the app.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will have access to all features related to Stuff on the home page.</a:t>
            </a:r>
          </a:p>
        </p:txBody>
      </p:sp>
    </p:spTree>
    <p:extLst>
      <p:ext uri="{BB962C8B-B14F-4D97-AF65-F5344CB8AC3E}">
        <p14:creationId xmlns:p14="http://schemas.microsoft.com/office/powerpoint/2010/main" val="1067729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4000" y="360619"/>
            <a:ext cx="3946086" cy="485775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In/Out Time Tracking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F25169-FBA7-9480-36C0-2A922DE94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74" y="1347276"/>
            <a:ext cx="2330739" cy="4747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C8693B-443A-C7EE-BB49-3C855A50C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10" y="1347277"/>
            <a:ext cx="2330739" cy="4747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B19907-AC39-20F5-5CB8-AC648B5008AE}"/>
              </a:ext>
            </a:extLst>
          </p:cNvPr>
          <p:cNvSpPr txBox="1"/>
          <p:nvPr/>
        </p:nvSpPr>
        <p:spPr>
          <a:xfrm>
            <a:off x="830005" y="2543783"/>
            <a:ext cx="34239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"Staff In/Out Time Tracking" option to manage and track staff attendance effectively.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the time and proceed with submission.</a:t>
            </a:r>
          </a:p>
        </p:txBody>
      </p:sp>
    </p:spTree>
    <p:extLst>
      <p:ext uri="{BB962C8B-B14F-4D97-AF65-F5344CB8AC3E}">
        <p14:creationId xmlns:p14="http://schemas.microsoft.com/office/powerpoint/2010/main" val="91869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2932" y="234159"/>
            <a:ext cx="4426135" cy="4857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 Duty Schedule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CA2E0C-75F1-45C8-96E5-0AF16F975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23" y="1347276"/>
            <a:ext cx="2330739" cy="4747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380984-FA77-2DF7-70FD-4AADF1CED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614" y="1347276"/>
            <a:ext cx="2330739" cy="4747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13D3C7-BFE5-14B5-0634-10799614F4FA}"/>
              </a:ext>
            </a:extLst>
          </p:cNvPr>
          <p:cNvSpPr txBox="1"/>
          <p:nvPr/>
        </p:nvSpPr>
        <p:spPr>
          <a:xfrm>
            <a:off x="909656" y="3429000"/>
            <a:ext cx="34239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allows all staff members to view their duty schedules</a:t>
            </a:r>
          </a:p>
        </p:txBody>
      </p:sp>
    </p:spTree>
    <p:extLst>
      <p:ext uri="{BB962C8B-B14F-4D97-AF65-F5344CB8AC3E}">
        <p14:creationId xmlns:p14="http://schemas.microsoft.com/office/powerpoint/2010/main" val="962602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276" y="263001"/>
            <a:ext cx="3809447" cy="4857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Club Car Request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FBCB91-9B02-7EF0-D22A-C3B6ECA02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60" y="1347271"/>
            <a:ext cx="2330739" cy="4747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A8C61-A19F-E57F-25F7-3BF263967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12" y="1347270"/>
            <a:ext cx="2330739" cy="4747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CFAC61-AFD2-C329-BC22-D53FC3BD6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264" y="1347269"/>
            <a:ext cx="2330739" cy="4747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B53BEA-06A6-2D6D-36B3-347DB886F12B}"/>
              </a:ext>
            </a:extLst>
          </p:cNvPr>
          <p:cNvSpPr txBox="1"/>
          <p:nvPr/>
        </p:nvSpPr>
        <p:spPr>
          <a:xfrm>
            <a:off x="477952" y="3331723"/>
            <a:ext cx="34239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 can access and manage club car requests through the app, enabling them to navigate to the designated location for both pickup and drop-off services</a:t>
            </a:r>
          </a:p>
        </p:txBody>
      </p:sp>
    </p:spTree>
    <p:extLst>
      <p:ext uri="{BB962C8B-B14F-4D97-AF65-F5344CB8AC3E}">
        <p14:creationId xmlns:p14="http://schemas.microsoft.com/office/powerpoint/2010/main" val="1338411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6D26EC4-57B1-9818-E18D-5F1A23C50428}"/>
              </a:ext>
            </a:extLst>
          </p:cNvPr>
          <p:cNvGrpSpPr/>
          <p:nvPr/>
        </p:nvGrpSpPr>
        <p:grpSpPr>
          <a:xfrm>
            <a:off x="199840" y="536394"/>
            <a:ext cx="11442525" cy="5822314"/>
            <a:chOff x="199840" y="291845"/>
            <a:chExt cx="11442525" cy="58223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61CFCB-F55C-D3A7-A4C3-A614AC1F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40" y="291845"/>
              <a:ext cx="1603443" cy="42808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5503BA-5D8C-C6C4-5148-A1C09966A254}"/>
                </a:ext>
              </a:extLst>
            </p:cNvPr>
            <p:cNvSpPr/>
            <p:nvPr/>
          </p:nvSpPr>
          <p:spPr>
            <a:xfrm>
              <a:off x="4905883" y="529175"/>
              <a:ext cx="2571030" cy="87944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1CA25F-B9C5-AE28-56D2-9EDA22D7E489}"/>
                </a:ext>
              </a:extLst>
            </p:cNvPr>
            <p:cNvSpPr txBox="1"/>
            <p:nvPr/>
          </p:nvSpPr>
          <p:spPr>
            <a:xfrm>
              <a:off x="5042686" y="552926"/>
              <a:ext cx="22974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Solutions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Roadmap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5F5026-DFAC-8119-8F19-A01386208A2F}"/>
                </a:ext>
              </a:extLst>
            </p:cNvPr>
            <p:cNvCxnSpPr>
              <a:cxnSpLocks/>
            </p:cNvCxnSpPr>
            <p:nvPr/>
          </p:nvCxnSpPr>
          <p:spPr>
            <a:xfrm>
              <a:off x="6105944" y="1408616"/>
              <a:ext cx="0" cy="4040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701656-08E7-1593-301D-325D1C977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6700" y="1802493"/>
              <a:ext cx="7048708" cy="101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F73CEE-9C44-C88C-DE37-004DD2A9FE8D}"/>
                </a:ext>
              </a:extLst>
            </p:cNvPr>
            <p:cNvCxnSpPr/>
            <p:nvPr/>
          </p:nvCxnSpPr>
          <p:spPr>
            <a:xfrm>
              <a:off x="2806700" y="1802493"/>
              <a:ext cx="0" cy="422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0392F68-E177-8A92-9527-6DD04DFDAC91}"/>
                </a:ext>
              </a:extLst>
            </p:cNvPr>
            <p:cNvCxnSpPr/>
            <p:nvPr/>
          </p:nvCxnSpPr>
          <p:spPr>
            <a:xfrm>
              <a:off x="6804154" y="1818359"/>
              <a:ext cx="0" cy="422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5FD471-7186-4068-35C1-3FA2BB058027}"/>
                </a:ext>
              </a:extLst>
            </p:cNvPr>
            <p:cNvCxnSpPr/>
            <p:nvPr/>
          </p:nvCxnSpPr>
          <p:spPr>
            <a:xfrm>
              <a:off x="9855408" y="1796143"/>
              <a:ext cx="0" cy="422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41C3228-FAEA-ECCD-CC4D-92CE588A6C2D}"/>
                </a:ext>
              </a:extLst>
            </p:cNvPr>
            <p:cNvSpPr/>
            <p:nvPr/>
          </p:nvSpPr>
          <p:spPr>
            <a:xfrm>
              <a:off x="1858435" y="2225040"/>
              <a:ext cx="1896530" cy="422533"/>
            </a:xfrm>
            <a:prstGeom prst="rect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Flat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Owner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8593736-3D62-3A3C-6C7F-0DAAA658632B}"/>
                </a:ext>
              </a:extLst>
            </p:cNvPr>
            <p:cNvSpPr/>
            <p:nvPr/>
          </p:nvSpPr>
          <p:spPr>
            <a:xfrm>
              <a:off x="5855889" y="2240906"/>
              <a:ext cx="1896530" cy="422533"/>
            </a:xfrm>
            <a:prstGeom prst="rect">
              <a:avLst/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Facility Manager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8D53E36-CB78-1BC5-F3AA-21BC4F23847E}"/>
                </a:ext>
              </a:extLst>
            </p:cNvPr>
            <p:cNvCxnSpPr/>
            <p:nvPr/>
          </p:nvCxnSpPr>
          <p:spPr>
            <a:xfrm>
              <a:off x="2823633" y="2647573"/>
              <a:ext cx="0" cy="422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774F66-2EA8-9AC9-27FE-E48AD027136C}"/>
                </a:ext>
              </a:extLst>
            </p:cNvPr>
            <p:cNvCxnSpPr/>
            <p:nvPr/>
          </p:nvCxnSpPr>
          <p:spPr>
            <a:xfrm>
              <a:off x="1297583" y="3056362"/>
              <a:ext cx="0" cy="422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FABF20-BA05-A04C-6DBC-C97DD382B5BF}"/>
                </a:ext>
              </a:extLst>
            </p:cNvPr>
            <p:cNvSpPr/>
            <p:nvPr/>
          </p:nvSpPr>
          <p:spPr>
            <a:xfrm>
              <a:off x="646179" y="3476826"/>
              <a:ext cx="1302807" cy="422522"/>
            </a:xfrm>
            <a:prstGeom prst="rect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Home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5F2342B-81AF-5013-0D1E-FD536B90FE40}"/>
                </a:ext>
              </a:extLst>
            </p:cNvPr>
            <p:cNvCxnSpPr/>
            <p:nvPr/>
          </p:nvCxnSpPr>
          <p:spPr>
            <a:xfrm>
              <a:off x="4280525" y="3058675"/>
              <a:ext cx="0" cy="422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4F957E-7E66-1927-21A1-BF22C7008E57}"/>
                </a:ext>
              </a:extLst>
            </p:cNvPr>
            <p:cNvSpPr/>
            <p:nvPr/>
          </p:nvSpPr>
          <p:spPr>
            <a:xfrm>
              <a:off x="3029513" y="3478909"/>
              <a:ext cx="2512183" cy="2018124"/>
            </a:xfrm>
            <a:prstGeom prst="rect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Notice Board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House Rent Notice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Complaint Management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Police Verification Form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Invoices(Gas, Electricity)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Club Car Request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Hotline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Find My Location (Map)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D5D129-5086-D442-87AD-89704D8CF9D1}"/>
                </a:ext>
              </a:extLst>
            </p:cNvPr>
            <p:cNvCxnSpPr>
              <a:cxnSpLocks/>
            </p:cNvCxnSpPr>
            <p:nvPr/>
          </p:nvCxnSpPr>
          <p:spPr>
            <a:xfrm>
              <a:off x="1293350" y="3063755"/>
              <a:ext cx="299225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7146EE1-8ADF-0B6A-D622-DAC1565B0F50}"/>
                </a:ext>
              </a:extLst>
            </p:cNvPr>
            <p:cNvCxnSpPr/>
            <p:nvPr/>
          </p:nvCxnSpPr>
          <p:spPr>
            <a:xfrm>
              <a:off x="6804154" y="2663439"/>
              <a:ext cx="0" cy="422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15B143-F093-8933-5B49-A30687E0AE24}"/>
                </a:ext>
              </a:extLst>
            </p:cNvPr>
            <p:cNvSpPr/>
            <p:nvPr/>
          </p:nvSpPr>
          <p:spPr>
            <a:xfrm>
              <a:off x="5855889" y="3085972"/>
              <a:ext cx="2512183" cy="1794372"/>
            </a:xfrm>
            <a:prstGeom prst="rect">
              <a:avLst/>
            </a:prstGeom>
            <a:solidFill>
              <a:srgbClr val="92D050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Air Quality Index(AQI)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Energy Management System(EMS)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Instant Response System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(IRS)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Gas Meter Monit-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oring System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84D399-B439-FDCA-FBED-C51CB1475B38}"/>
                </a:ext>
              </a:extLst>
            </p:cNvPr>
            <p:cNvSpPr/>
            <p:nvPr/>
          </p:nvSpPr>
          <p:spPr>
            <a:xfrm>
              <a:off x="8907635" y="2225040"/>
              <a:ext cx="1896530" cy="42253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Admin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4E33E9-43D8-F6E5-4B68-9C1A7420C14F}"/>
                </a:ext>
              </a:extLst>
            </p:cNvPr>
            <p:cNvCxnSpPr/>
            <p:nvPr/>
          </p:nvCxnSpPr>
          <p:spPr>
            <a:xfrm>
              <a:off x="9855900" y="2647587"/>
              <a:ext cx="0" cy="422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EA691D-E5E7-9400-A3BE-EB36E0B8A9D2}"/>
                </a:ext>
              </a:extLst>
            </p:cNvPr>
            <p:cNvSpPr/>
            <p:nvPr/>
          </p:nvSpPr>
          <p:spPr>
            <a:xfrm>
              <a:off x="8907635" y="3070120"/>
              <a:ext cx="2734730" cy="27591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Staff In/Out Tracking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Staff Movement Tracking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Staff Duty Schedule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 Job List for Staff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Assigned Job Submission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Club Car Request List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Daily Check List Submission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-  Lift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-  Generator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-  Water Pump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-  Power Station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DEC4A23-C165-724D-E04C-DACF310A4AF5}"/>
                </a:ext>
              </a:extLst>
            </p:cNvPr>
            <p:cNvCxnSpPr/>
            <p:nvPr/>
          </p:nvCxnSpPr>
          <p:spPr>
            <a:xfrm>
              <a:off x="1293350" y="3899348"/>
              <a:ext cx="0" cy="4225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233E8DB-97DB-E651-920F-851322F6A12A}"/>
                </a:ext>
              </a:extLst>
            </p:cNvPr>
            <p:cNvSpPr/>
            <p:nvPr/>
          </p:nvSpPr>
          <p:spPr>
            <a:xfrm>
              <a:off x="338930" y="4319787"/>
              <a:ext cx="2420802" cy="1794372"/>
            </a:xfrm>
            <a:prstGeom prst="rect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Home Automation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Energy Management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Voice Control 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Security &amp; Surveillance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Remote Monitoring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Lighting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Smart Appliance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833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0914" y="132483"/>
            <a:ext cx="4830172" cy="4857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Check list Submission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E8189C-428C-D3BE-0007-E4DA2D344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75" y="817108"/>
            <a:ext cx="2330739" cy="47470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259B53-477D-A2FC-CF41-E27D23B11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94" y="817108"/>
            <a:ext cx="2330739" cy="4747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15B902-E54C-BEA6-A015-DAC1585A2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13" y="817107"/>
            <a:ext cx="2330739" cy="4747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1CCEC7-066B-0071-786E-29ACB591BB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532" y="812243"/>
            <a:ext cx="2330739" cy="4747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9AE286-9E62-CB7E-2B56-5C78EB9CC35A}"/>
              </a:ext>
            </a:extLst>
          </p:cNvPr>
          <p:cNvSpPr txBox="1"/>
          <p:nvPr/>
        </p:nvSpPr>
        <p:spPr>
          <a:xfrm>
            <a:off x="2487602" y="5651632"/>
            <a:ext cx="65746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 can enter their daily checklists for water pump, generator, lift, and power station in the system</a:t>
            </a:r>
          </a:p>
        </p:txBody>
      </p:sp>
    </p:spTree>
    <p:extLst>
      <p:ext uri="{BB962C8B-B14F-4D97-AF65-F5344CB8AC3E}">
        <p14:creationId xmlns:p14="http://schemas.microsoft.com/office/powerpoint/2010/main" val="3526057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3437" y="499980"/>
            <a:ext cx="2905125" cy="485775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Entertainment (Kabbik)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D871B2-6A21-DB9A-C804-51DBA0A69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12" y="1162453"/>
            <a:ext cx="2330739" cy="4747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D62B0E-89DF-71E0-D92E-97FBA6377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84" y="1162453"/>
            <a:ext cx="2330739" cy="4747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3E9661-4340-8B1C-A2B5-256C65273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678" y="1162452"/>
            <a:ext cx="2330739" cy="4747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ED4893-580D-0779-CBC9-0DDF6DC019C8}"/>
              </a:ext>
            </a:extLst>
          </p:cNvPr>
          <p:cNvSpPr txBox="1"/>
          <p:nvPr/>
        </p:nvSpPr>
        <p:spPr>
          <a:xfrm>
            <a:off x="463872" y="2644170"/>
            <a:ext cx="353067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enjoy entertainment by engaging with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Kabbik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Book platform.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have access to an extensive collection of audio books on the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Kabbik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Audio Book platform.</a:t>
            </a:r>
          </a:p>
        </p:txBody>
      </p:sp>
    </p:spTree>
    <p:extLst>
      <p:ext uri="{BB962C8B-B14F-4D97-AF65-F5344CB8AC3E}">
        <p14:creationId xmlns:p14="http://schemas.microsoft.com/office/powerpoint/2010/main" val="180919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7858" y="263001"/>
            <a:ext cx="3756284" cy="485775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Doctor Consu</a:t>
            </a:r>
            <a:r>
              <a:rPr lang="en-US" sz="28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ltancy</a:t>
            </a:r>
            <a:endParaRPr lang="en-US" sz="28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0E2FF5-0A2B-24F4-C125-5E09D2359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65" y="1049186"/>
            <a:ext cx="2336891" cy="47596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02085-E642-4229-988C-ACAEB792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27" y="1049186"/>
            <a:ext cx="2336891" cy="4759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C7B91-12C2-7E99-6E57-7E09C2DCD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837" y="1049186"/>
            <a:ext cx="2336891" cy="47596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079CC7-92E4-965E-1FAE-7FB7063BA51E}"/>
              </a:ext>
            </a:extLst>
          </p:cNvPr>
          <p:cNvSpPr txBox="1"/>
          <p:nvPr/>
        </p:nvSpPr>
        <p:spPr>
          <a:xfrm>
            <a:off x="548882" y="1905505"/>
            <a:ext cx="353067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of an emergency, users can access doctor consultancy services through Purno Health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"Doctor Consultancy" option to access medical consultation services.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either the "Audio Call" or "Video Call" option to connect with the doctor for consultancy.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Initiate a call with an experienced MBBS doctor for consultation.</a:t>
            </a:r>
          </a:p>
        </p:txBody>
      </p:sp>
    </p:spTree>
    <p:extLst>
      <p:ext uri="{BB962C8B-B14F-4D97-AF65-F5344CB8AC3E}">
        <p14:creationId xmlns:p14="http://schemas.microsoft.com/office/powerpoint/2010/main" val="3874713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FABA-A2DB-A12D-61C3-08BD2ECD0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86B004-2DDE-2564-1CBF-143DB8FF0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3735" y="350226"/>
            <a:ext cx="3644529" cy="48577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Offer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38EC0-1987-BD5C-685B-6BCEBD2CA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288819-0F88-EFA8-1357-5FAF5B19F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127372"/>
              </p:ext>
            </p:extLst>
          </p:nvPr>
        </p:nvGraphicFramePr>
        <p:xfrm>
          <a:off x="2151433" y="1080720"/>
          <a:ext cx="7889131" cy="532687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90899">
                  <a:extLst>
                    <a:ext uri="{9D8B030D-6E8A-4147-A177-3AD203B41FA5}">
                      <a16:colId xmlns:a16="http://schemas.microsoft.com/office/drawing/2014/main" val="455126855"/>
                    </a:ext>
                  </a:extLst>
                </a:gridCol>
                <a:gridCol w="2719581">
                  <a:extLst>
                    <a:ext uri="{9D8B030D-6E8A-4147-A177-3AD203B41FA5}">
                      <a16:colId xmlns:a16="http://schemas.microsoft.com/office/drawing/2014/main" val="2910040955"/>
                    </a:ext>
                  </a:extLst>
                </a:gridCol>
                <a:gridCol w="1336346">
                  <a:extLst>
                    <a:ext uri="{9D8B030D-6E8A-4147-A177-3AD203B41FA5}">
                      <a16:colId xmlns:a16="http://schemas.microsoft.com/office/drawing/2014/main" val="1159360803"/>
                    </a:ext>
                  </a:extLst>
                </a:gridCol>
                <a:gridCol w="1594236">
                  <a:extLst>
                    <a:ext uri="{9D8B030D-6E8A-4147-A177-3AD203B41FA5}">
                      <a16:colId xmlns:a16="http://schemas.microsoft.com/office/drawing/2014/main" val="1060236829"/>
                    </a:ext>
                  </a:extLst>
                </a:gridCol>
                <a:gridCol w="1348069">
                  <a:extLst>
                    <a:ext uri="{9D8B030D-6E8A-4147-A177-3AD203B41FA5}">
                      <a16:colId xmlns:a16="http://schemas.microsoft.com/office/drawing/2014/main" val="1945743885"/>
                    </a:ext>
                  </a:extLst>
                </a:gridCol>
              </a:tblGrid>
              <a:tr h="2130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SL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Features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Features Cost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Admin Pannel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extLst>
                  <a:ext uri="{0D108BD9-81ED-4DB2-BD59-A6C34878D82A}">
                    <a16:rowId xmlns:a16="http://schemas.microsoft.com/office/drawing/2014/main" val="1081468995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Complaint Management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350,000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300,000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650,000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3617409728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Invoice/ Utlity Bills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350,000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300,000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650,000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2649056977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Club Car Request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200,000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250,000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450,000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1739111311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Police Verification Form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100,000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150,000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250,000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2312917248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Fire Alarm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150,000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150,000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300,000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2840903112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Doctor Consultancy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(Charge will be calculated monthly)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Free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100,000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100,000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1499754410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Thief Alarm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100,000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  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150,000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1271100320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Entertainment (Kabbik)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(Charge will be calculated monthly)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 Free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100,000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100,000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extLst>
                  <a:ext uri="{0D108BD9-81ED-4DB2-BD59-A6C34878D82A}">
                    <a16:rowId xmlns:a16="http://schemas.microsoft.com/office/drawing/2014/main" val="455724506"/>
                  </a:ext>
                </a:extLst>
              </a:tr>
              <a:tr h="11267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Staff In/Out Time Tracking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  200,000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          250,000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450,000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extLst>
                  <a:ext uri="{0D108BD9-81ED-4DB2-BD59-A6C34878D82A}">
                    <a16:rowId xmlns:a16="http://schemas.microsoft.com/office/drawing/2014/main" val="4118894585"/>
                  </a:ext>
                </a:extLst>
              </a:tr>
              <a:tr h="2071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Staff Duty Schedule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554363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Club Car Request List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        150,000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100,000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250,000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1217068251"/>
                  </a:ext>
                </a:extLst>
              </a:tr>
              <a:tr h="317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Daily Check list Submission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100,000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           150,000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250,000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656923305"/>
                  </a:ext>
                </a:extLst>
              </a:tr>
              <a:tr h="317211">
                <a:tc gridSpan="4"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3,600,000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2992266430"/>
                  </a:ext>
                </a:extLst>
              </a:tr>
              <a:tr h="317211">
                <a:tc gridSpan="4"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VAT (5%)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    180,000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1023377349"/>
                  </a:ext>
                </a:extLst>
              </a:tr>
              <a:tr h="317211">
                <a:tc gridSpan="4"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TAX (10%)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360,000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4207908442"/>
                  </a:ext>
                </a:extLst>
              </a:tr>
              <a:tr h="317211">
                <a:tc gridSpan="4"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Total (With VAT &amp; TAX)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4,140,000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65" marR="5365" marT="5365" marB="0" anchor="b"/>
                </a:tc>
                <a:extLst>
                  <a:ext uri="{0D108BD9-81ED-4DB2-BD59-A6C34878D82A}">
                    <a16:rowId xmlns:a16="http://schemas.microsoft.com/office/drawing/2014/main" val="350040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900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5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97EB0-CBC6-7466-E168-61A566BFB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48" y="643467"/>
            <a:ext cx="86373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3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9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AD9BA-13A2-CDED-84B4-2C603429D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061B60-4105-CB85-6D95-DA6860626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6884" y="350226"/>
            <a:ext cx="5298231" cy="48577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Home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6FDA3-5C6B-5FFD-A36A-511FB7506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F5195-BBB4-2B1E-88ED-988077DFEA7E}"/>
              </a:ext>
            </a:extLst>
          </p:cNvPr>
          <p:cNvSpPr txBox="1">
            <a:spLocks/>
          </p:cNvSpPr>
          <p:nvPr/>
        </p:nvSpPr>
        <p:spPr>
          <a:xfrm>
            <a:off x="719416" y="1744593"/>
            <a:ext cx="4022706" cy="3858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Automation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&amp; Surveillance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Management System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Lighting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locks, and alerts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Remotely Control &amp; Monitor home systems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Savings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9698B99-A263-69F2-9566-E5F76D663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2484" y="1276761"/>
            <a:ext cx="6765638" cy="47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5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8714" y="234159"/>
            <a:ext cx="4714572" cy="485775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eatures</a:t>
            </a:r>
            <a:r>
              <a:rPr lang="en-US" sz="2400" b="1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Journey for Flat Owner</a:t>
            </a:r>
            <a:endParaRPr lang="en-US" sz="24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4F2337-9EAF-5073-10B4-231273CC9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23" y="1162455"/>
            <a:ext cx="2330739" cy="47470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F39ECF-8963-84F9-0AB7-71D8BB198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246" y="1162455"/>
            <a:ext cx="2330739" cy="47470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82D51D-06C8-B367-98FC-F09CB0A9B2DF}"/>
              </a:ext>
            </a:extLst>
          </p:cNvPr>
          <p:cNvSpPr txBox="1"/>
          <p:nvPr/>
        </p:nvSpPr>
        <p:spPr>
          <a:xfrm>
            <a:off x="423273" y="2021678"/>
            <a:ext cx="342399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begin, please install the Facility &amp; Complaint Management APP from the Google Play Store.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"Flat Owner" option.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your user ID and password to log in.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successful login, the user will be directed to the home page of the app.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will have access to all features related to flat owner on the home page.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24F636-2396-FC45-F044-47A75428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569" y="1162454"/>
            <a:ext cx="2330739" cy="47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5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5147" y="273065"/>
            <a:ext cx="3479159" cy="485775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Complaint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8B61D-39A8-9458-AE02-3DE890B96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30" y="997081"/>
            <a:ext cx="2330739" cy="4747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29557-0CDD-2475-5D94-2111374B6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88" y="997081"/>
            <a:ext cx="2330739" cy="4747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218F1-8CC2-84FB-0D8F-8416CFAC82B7}"/>
              </a:ext>
            </a:extLst>
          </p:cNvPr>
          <p:cNvSpPr txBox="1"/>
          <p:nvPr/>
        </p:nvSpPr>
        <p:spPr>
          <a:xfrm>
            <a:off x="497081" y="1549976"/>
            <a:ext cx="380187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lodge complaints related to: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Safety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Threat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 the app.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"Water" option, and users will be presented with the information field.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are required to complete the information fields and then press the "Submit" button.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636A10-7D6B-F45A-9361-6F47E4B53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773" y="997081"/>
            <a:ext cx="2330739" cy="47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3437" y="234159"/>
            <a:ext cx="2905125" cy="485775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  <a:endParaRPr lang="en-US" sz="2400" b="1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17F0D-09A9-6C08-4B96-7D68AC95D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55" y="880349"/>
            <a:ext cx="2330739" cy="4747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25D55-7008-47BC-7DD6-C3395DBE1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21" y="802526"/>
            <a:ext cx="2330739" cy="4747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7DE77-A723-10BA-D72F-1CF675C0F8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16" y="783070"/>
            <a:ext cx="2330739" cy="4747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E18B0D-F6C8-F4CC-8E8C-D7B49625D974}"/>
              </a:ext>
            </a:extLst>
          </p:cNvPr>
          <p:cNvSpPr txBox="1"/>
          <p:nvPr/>
        </p:nvSpPr>
        <p:spPr>
          <a:xfrm>
            <a:off x="664816" y="5735158"/>
            <a:ext cx="2146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"Invoice" option to view the monthly bill statement.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ACEED-D44C-9CF6-58F2-68C2B440C5FF}"/>
              </a:ext>
            </a:extLst>
          </p:cNvPr>
          <p:cNvSpPr txBox="1"/>
          <p:nvPr/>
        </p:nvSpPr>
        <p:spPr>
          <a:xfrm>
            <a:off x="3328185" y="5735157"/>
            <a:ext cx="21464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Kindly choose the billing month for the invoice.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6BDCE0-2EC6-DD2C-7244-A9AEA11AE9ED}"/>
              </a:ext>
            </a:extLst>
          </p:cNvPr>
          <p:cNvSpPr txBox="1"/>
          <p:nvPr/>
        </p:nvSpPr>
        <p:spPr>
          <a:xfrm>
            <a:off x="5949198" y="5639975"/>
            <a:ext cx="26889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view the invoice and conveniently make payments using the online payment method.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3BBEF-B13A-3A12-3AF4-1FC2DCAEE734}"/>
              </a:ext>
            </a:extLst>
          </p:cNvPr>
          <p:cNvSpPr txBox="1"/>
          <p:nvPr/>
        </p:nvSpPr>
        <p:spPr>
          <a:xfrm>
            <a:off x="8846034" y="5735156"/>
            <a:ext cx="2688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 a notification confirming the successful completion of the payment.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85BDC6-76D3-83C6-2DE4-C0D9B1AFD4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55" y="880348"/>
            <a:ext cx="2330739" cy="47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5569" y="234159"/>
            <a:ext cx="3160861" cy="485775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Club Car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147676-0FE9-1EE5-8D04-3B8337BAE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3" y="1055451"/>
            <a:ext cx="2330739" cy="4747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B9B62-3818-D77C-9501-03CBA621BC3D}"/>
              </a:ext>
            </a:extLst>
          </p:cNvPr>
          <p:cNvSpPr txBox="1"/>
          <p:nvPr/>
        </p:nvSpPr>
        <p:spPr>
          <a:xfrm>
            <a:off x="925972" y="5981380"/>
            <a:ext cx="23307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have the option to request a club car.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3256E6-3BE4-4E97-483F-E7F0E593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17" y="1055451"/>
            <a:ext cx="2330739" cy="4747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ABF03F-DE02-138C-37CA-A52B849C5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63" y="1055451"/>
            <a:ext cx="2330739" cy="47470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B52909-270B-8D2C-5D8A-07D0C39088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203" y="1055451"/>
            <a:ext cx="2330739" cy="4747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EBA559-52A7-735C-50B0-3FD8AB81B492}"/>
              </a:ext>
            </a:extLst>
          </p:cNvPr>
          <p:cNvSpPr txBox="1"/>
          <p:nvPr/>
        </p:nvSpPr>
        <p:spPr>
          <a:xfrm>
            <a:off x="3711017" y="5981379"/>
            <a:ext cx="23307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have the ability to search for their desired destination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2652D2-44F1-2F6F-5E0E-4A2D41F2D8A0}"/>
              </a:ext>
            </a:extLst>
          </p:cNvPr>
          <p:cNvSpPr txBox="1"/>
          <p:nvPr/>
        </p:nvSpPr>
        <p:spPr>
          <a:xfrm>
            <a:off x="6626072" y="5971563"/>
            <a:ext cx="23307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have several options to search for their destination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DD782C-CCB4-39B7-E622-CBDF094CB11D}"/>
              </a:ext>
            </a:extLst>
          </p:cNvPr>
          <p:cNvSpPr txBox="1"/>
          <p:nvPr/>
        </p:nvSpPr>
        <p:spPr>
          <a:xfrm>
            <a:off x="9609221" y="5971562"/>
            <a:ext cx="23307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Accepted </a:t>
            </a:r>
          </a:p>
        </p:txBody>
      </p:sp>
    </p:spTree>
    <p:extLst>
      <p:ext uri="{BB962C8B-B14F-4D97-AF65-F5344CB8AC3E}">
        <p14:creationId xmlns:p14="http://schemas.microsoft.com/office/powerpoint/2010/main" val="262681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2105" y="263001"/>
            <a:ext cx="4007789" cy="485775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Police Verification 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C6B3A-4F05-240D-B581-D8F25C6B8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226" y="1049184"/>
            <a:ext cx="2336891" cy="4759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26F071-AB36-3F7F-3A25-59137E20C738}"/>
              </a:ext>
            </a:extLst>
          </p:cNvPr>
          <p:cNvSpPr txBox="1"/>
          <p:nvPr/>
        </p:nvSpPr>
        <p:spPr>
          <a:xfrm>
            <a:off x="1001561" y="2515302"/>
            <a:ext cx="31596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have the capability to complete the Police Verification form directly through the app.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"Police Verification Form" from the options.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form and then click the "Submit" button.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13E41-5817-EA41-C233-E122A7871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08" y="1049184"/>
            <a:ext cx="2330739" cy="47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5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3C854-4ABA-1514-63A8-DEBFAB064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3437" y="234159"/>
            <a:ext cx="2905125" cy="485775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Hotline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CFCB-F55C-D3A7-A4C3-A614AC1F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0" y="291845"/>
            <a:ext cx="1603443" cy="4280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B01369-8D08-CD5C-19FE-C82A37B2F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468" y="1282647"/>
            <a:ext cx="2336891" cy="4759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5F1896-ED7F-E3DC-A079-5A09AB09864A}"/>
              </a:ext>
            </a:extLst>
          </p:cNvPr>
          <p:cNvSpPr txBox="1"/>
          <p:nvPr/>
        </p:nvSpPr>
        <p:spPr>
          <a:xfrm>
            <a:off x="1001561" y="2436779"/>
            <a:ext cx="31596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user taps the hotline button, they will have access to the following options: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Alarm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 Consultancy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Thief Alarm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3A6586-E4D7-59EA-5739-1495C9567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23" y="1282647"/>
            <a:ext cx="2330739" cy="47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1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1379</Words>
  <Application>Microsoft Office PowerPoint</Application>
  <PresentationFormat>Widescreen</PresentationFormat>
  <Paragraphs>339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Gill Sans MT (Body)</vt:lpstr>
      <vt:lpstr>Noto Sans Symbols</vt:lpstr>
      <vt:lpstr>Times New Roman</vt:lpstr>
      <vt:lpstr>Wingdings</vt:lpstr>
      <vt:lpstr>Office Theme</vt:lpstr>
      <vt:lpstr>Presentation   on Facility &amp; Complaint Management   </vt:lpstr>
      <vt:lpstr>PowerPoint Presentation</vt:lpstr>
      <vt:lpstr>Smart Home Solution</vt:lpstr>
      <vt:lpstr>Features Journey for Flat Owner</vt:lpstr>
      <vt:lpstr>Complaint Management</vt:lpstr>
      <vt:lpstr>Invoice</vt:lpstr>
      <vt:lpstr>Club Car Request</vt:lpstr>
      <vt:lpstr>Police Verification Form</vt:lpstr>
      <vt:lpstr>Hotline</vt:lpstr>
      <vt:lpstr>Fire Alarm</vt:lpstr>
      <vt:lpstr>Air Quality Index (AQI) Billboard</vt:lpstr>
      <vt:lpstr>AQI Monitoring Dashboard</vt:lpstr>
      <vt:lpstr>PowerPoint Presentation</vt:lpstr>
      <vt:lpstr>PowerPoint Presentation</vt:lpstr>
      <vt:lpstr>Thief Alarm</vt:lpstr>
      <vt:lpstr>PowerPoint Presentation</vt:lpstr>
      <vt:lpstr>Staff In/Out Time Tracking</vt:lpstr>
      <vt:lpstr>Staff Duty Schedule</vt:lpstr>
      <vt:lpstr>Club Car Request List</vt:lpstr>
      <vt:lpstr>Daily Check list Submission</vt:lpstr>
      <vt:lpstr>Entertainment (Kabbik)</vt:lpstr>
      <vt:lpstr>Doctor Consultancy</vt:lpstr>
      <vt:lpstr>Financial Offer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on  Facility &amp; Complaint Management  for</dc:title>
  <dc:creator>Mahmudul Hasan</dc:creator>
  <cp:lastModifiedBy>Md. Masud Ur Rahman Saykat</cp:lastModifiedBy>
  <cp:revision>90</cp:revision>
  <cp:lastPrinted>2023-12-31T07:34:14Z</cp:lastPrinted>
  <dcterms:created xsi:type="dcterms:W3CDTF">2023-12-25T07:50:04Z</dcterms:created>
  <dcterms:modified xsi:type="dcterms:W3CDTF">2024-03-07T11:37:43Z</dcterms:modified>
</cp:coreProperties>
</file>